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83" r:id="rId13"/>
    <p:sldId id="284" r:id="rId14"/>
    <p:sldId id="285" r:id="rId15"/>
    <p:sldId id="282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6" r:id="rId31"/>
    <p:sldId id="287" r:id="rId32"/>
  </p:sldIdLst>
  <p:sldSz cx="9144000" cy="5143500" type="screen16x9"/>
  <p:notesSz cx="6858000" cy="9144000"/>
  <p:embeddedFontLst>
    <p:embeddedFont>
      <p:font typeface="方正兰亭细黑_GBK_M" panose="02010600030101010101" charset="2"/>
      <p:regular r:id="rId34"/>
    </p:embeddedFont>
    <p:embeddedFont>
      <p:font typeface="Earth" panose="02010600030101010101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Watford DB"/>
      <p:regular r:id="rId40"/>
    </p:embeddedFont>
    <p:embeddedFont>
      <p:font typeface="方正兰亭细黑_GBK" panose="02010600030101010101" charset="-122"/>
      <p:regular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张海山锐线体简" panose="02010600030101010101" charset="-122"/>
      <p:regular r:id="rId44"/>
    </p:embeddedFont>
    <p:embeddedFont>
      <p:font typeface="Gulim" panose="020B0600000101010101" pitchFamily="34" charset="-127"/>
      <p:regular r:id="rId4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8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961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162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21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162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162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759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251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040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01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613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61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216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03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037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79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988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477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58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838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787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89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16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301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270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502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400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21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93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011272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36575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847810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2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80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16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96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81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36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19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4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677444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87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12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4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21816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85096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86126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34388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71218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38283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74471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3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/>
          <p:cNvSpPr/>
          <p:nvPr/>
        </p:nvSpPr>
        <p:spPr>
          <a:xfrm>
            <a:off x="1256583" y="3729788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458033" y="126968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216986" y="444094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555140" y="809202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098095" y="442360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3523" y="323010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椭圆 24"/>
          <p:cNvSpPr/>
          <p:nvPr/>
        </p:nvSpPr>
        <p:spPr>
          <a:xfrm>
            <a:off x="3777723" y="80920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024239" y="386671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600309" y="4149156"/>
            <a:ext cx="452191" cy="45219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95249" y="1851531"/>
            <a:ext cx="6810579" cy="125879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3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4351930" y="1373339"/>
              <a:ext cx="376460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椭圆 37"/>
          <p:cNvSpPr/>
          <p:nvPr/>
        </p:nvSpPr>
        <p:spPr>
          <a:xfrm>
            <a:off x="479789" y="4314421"/>
            <a:ext cx="379661" cy="37966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2479789" y="3699099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470196" y="24967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86091" y="83323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2170889" y="57456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503923" y="1269680"/>
            <a:ext cx="727904" cy="72790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10178" y="36791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/>
          <p:cNvSpPr/>
          <p:nvPr/>
        </p:nvSpPr>
        <p:spPr>
          <a:xfrm>
            <a:off x="464438" y="257175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226479" y="2006540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latin typeface="张海山锐线体简" pitchFamily="2" charset="-122"/>
                <a:ea typeface="张海山锐线体简" pitchFamily="2" charset="-122"/>
              </a:rPr>
              <a:t>时尚风格论文答辩模板</a:t>
            </a:r>
            <a:endParaRPr lang="zh-CN" altLang="en-US" sz="4400" dirty="0">
              <a:latin typeface="张海山锐线体简" pitchFamily="2" charset="-122"/>
              <a:ea typeface="张海山锐线体简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46496" y="2681263"/>
            <a:ext cx="5617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600" dirty="0" smtClean="0">
                <a:latin typeface="方正兰亭细黑_GBK" pitchFamily="2" charset="-122"/>
                <a:ea typeface="方正兰亭细黑_GBK" pitchFamily="2" charset="-122"/>
              </a:rPr>
              <a:t>学院</a:t>
            </a:r>
            <a:r>
              <a:rPr lang="en-US" altLang="zh-CN" sz="1600" dirty="0" smtClean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600" dirty="0" smtClean="0">
                <a:latin typeface="方正兰亭细黑_GBK" pitchFamily="2" charset="-122"/>
                <a:ea typeface="方正兰亭细黑_GBK" pitchFamily="2" charset="-122"/>
              </a:rPr>
              <a:t>系</a:t>
            </a:r>
            <a:r>
              <a:rPr lang="en-US" altLang="zh-CN" sz="1600" dirty="0" smtClean="0">
                <a:latin typeface="方正兰亭细黑_GBK" pitchFamily="2" charset="-122"/>
                <a:ea typeface="方正兰亭细黑_GBK" pitchFamily="2" charset="-122"/>
              </a:rPr>
              <a:t>2017</a:t>
            </a:r>
            <a:r>
              <a:rPr lang="zh-CN" altLang="en-US" sz="1600" dirty="0" smtClean="0">
                <a:latin typeface="方正兰亭细黑_GBK" pitchFamily="2" charset="-122"/>
                <a:ea typeface="方正兰亭细黑_GBK" pitchFamily="2" charset="-122"/>
              </a:rPr>
              <a:t>级</a:t>
            </a:r>
            <a:r>
              <a:rPr lang="en-US" altLang="zh-CN" sz="1600" dirty="0" smtClean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600" dirty="0" smtClean="0">
                <a:latin typeface="方正兰亭细黑_GBK" pitchFamily="2" charset="-122"/>
                <a:ea typeface="方正兰亭细黑_GBK" pitchFamily="2" charset="-122"/>
              </a:rPr>
              <a:t>班        答辩人：锐旗     导师：锐旗</a:t>
            </a:r>
            <a:endParaRPr lang="zh-CN" altLang="en-US" sz="16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71319" y="1544457"/>
            <a:ext cx="1870428" cy="1870428"/>
            <a:chOff x="1747814" y="846409"/>
            <a:chExt cx="1870428" cy="1870428"/>
          </a:xfrm>
        </p:grpSpPr>
        <p:grpSp>
          <p:nvGrpSpPr>
            <p:cNvPr id="4" name="组合 3"/>
            <p:cNvGrpSpPr/>
            <p:nvPr/>
          </p:nvGrpSpPr>
          <p:grpSpPr>
            <a:xfrm>
              <a:off x="1747814" y="846409"/>
              <a:ext cx="1870428" cy="18704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026" name="Picture 2" descr="F:\0PPT素材\北京大学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26" y="1010356"/>
              <a:ext cx="1556005" cy="154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TextBox 5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10" name="背景音乐 - 轻快钢琴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5772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-7.40741E-7 L 0.05121 -0.31451 " pathEditMode="relative" rAng="0" ptsTypes="AA">
                                      <p:cBhvr>
                                        <p:cTn id="21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5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4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2.59259E-6 L -0.13889 -0.41882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-209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05556E-6 -1.48148E-6 L -0.0125 -0.41667 " pathEditMode="relative" rAng="0" ptsTypes="AA">
                                      <p:cBhvr>
                                        <p:cTn id="39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208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44444E-6 -3.45679E-6 L -0.10381 -0.2787 " pathEditMode="relative" rAng="0" ptsTypes="AA">
                                      <p:cBhvr>
                                        <p:cTn id="48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1395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57" dur="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2.71605E-6 L 0.1526 -0.4034 " pathEditMode="relative" rAng="0" ptsTypes="AA">
                                      <p:cBhvr>
                                        <p:cTn id="66" dur="5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2018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5121 -0.27871 " pathEditMode="relative" rAng="0" ptsTypes="AA">
                                      <p:cBhvr>
                                        <p:cTn id="75" dur="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395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-4.19753E-6 L 0.13021 -0.19259 " pathEditMode="relative" rAng="0" ptsTypes="AA">
                                      <p:cBhvr>
                                        <p:cTn id="84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963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2.59259E-6 L 0.14375 0.17222 " pathEditMode="relative" rAng="0" ptsTypes="AA">
                                      <p:cBhvr>
                                        <p:cTn id="100" dur="5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861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88889E-6 -4.81481E-6 L 0.13507 0.28334 " pathEditMode="relative" rAng="0" ptsTypes="AA">
                                      <p:cBhvr>
                                        <p:cTn id="109" dur="5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1416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7 3.20988E-6 L 0.0625 0.20555 " pathEditMode="relative" rAng="0" ptsTypes="AA">
                                      <p:cBhvr>
                                        <p:cTn id="118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027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0 L -0.01371 0.35 " pathEditMode="relative" rAng="0" ptsTypes="AA">
                                      <p:cBhvr>
                                        <p:cTn id="127" dur="5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5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5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1.60494E-6 L 0.16875 -0.04074 " pathEditMode="relative" rAng="0" ptsTypes="AA">
                                      <p:cBhvr>
                                        <p:cTn id="129" dur="5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2037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94444E-6 -3.08642E-6 L -0.04757 0.3855 " pathEditMode="relative" rAng="0" ptsTypes="AA">
                                      <p:cBhvr>
                                        <p:cTn id="138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19259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6 L -0.0875 0.25895 " pathEditMode="relative" rAng="0" ptsTypes="AA">
                                      <p:cBhvr>
                                        <p:cTn id="142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2932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-2.71605E-6 L -0.18368 0.37439 " pathEditMode="relative" rAng="0" ptsTypes="AA">
                                      <p:cBhvr>
                                        <p:cTn id="156" dur="5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1870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E-6 -6.17284E-7 L -0.19879 0.28333 " pathEditMode="relative" rAng="0" ptsTypes="AA">
                                      <p:cBhvr>
                                        <p:cTn id="165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100"/>
                            </p:stCondLst>
                            <p:childTnLst>
                              <p:par>
                                <p:cTn id="17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85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9" showWhenStopped="0">
                <p:cTn id="18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38" grpId="0" animBg="1"/>
      <p:bldP spid="38" grpId="1" animBg="1"/>
      <p:bldP spid="38" grpId="2" animBg="1"/>
      <p:bldP spid="48" grpId="0" animBg="1"/>
      <p:bldP spid="48" grpId="1" animBg="1"/>
      <p:bldP spid="48" grpId="2" animBg="1"/>
      <p:bldP spid="55" grpId="0" animBg="1"/>
      <p:bldP spid="55" grpId="1" animBg="1"/>
      <p:bldP spid="55" grpId="2" animBg="1"/>
      <p:bldP spid="56" grpId="0"/>
      <p:bldP spid="57" grpId="0"/>
      <p:bldP spid="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发展情况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57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DEVELOPMENT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983063" y="1942692"/>
            <a:ext cx="528131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4893756" y="1390653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713253" y="1398942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椭圆 33"/>
          <p:cNvSpPr/>
          <p:nvPr/>
        </p:nvSpPr>
        <p:spPr>
          <a:xfrm>
            <a:off x="1271338" y="1390653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090836" y="1413230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56629" y="2779935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2013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年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67838" y="277993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2014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年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1747" y="2779935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2015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年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15655" y="277993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2016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年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57487" y="3121629"/>
            <a:ext cx="1721136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8" name="圆角矩形 4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768696" y="3121629"/>
            <a:ext cx="1721136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1" name="圆角矩形 5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579905" y="3121629"/>
            <a:ext cx="1721136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91113" y="3121629"/>
            <a:ext cx="1721136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7" name="圆角矩形 56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005927" y="3334810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7134" y="3334810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68343" y="3334810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66851" y="3334810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731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4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0" grpId="0" animBg="1"/>
      <p:bldP spid="34" grpId="0" animBg="1"/>
      <p:bldP spid="38" grpId="0"/>
      <p:bldP spid="39" grpId="0"/>
      <p:bldP spid="40" grpId="0"/>
      <p:bldP spid="41" grpId="0"/>
      <p:bldP spid="59" grpId="0"/>
      <p:bldP spid="60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21032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研究思路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8283" y="25498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研究过程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2248" y="2150499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IDEAS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2248" y="2598267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PROCESS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73569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873569"/>
            <a:ext cx="0" cy="13011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34395" y="21307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34395" y="256811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1163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  <p:bldP spid="58" grpId="0" animBg="1"/>
      <p:bldP spid="59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研究思路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IDEAS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3" name="椭圆 34"/>
          <p:cNvSpPr/>
          <p:nvPr/>
        </p:nvSpPr>
        <p:spPr>
          <a:xfrm rot="5400000">
            <a:off x="3073872" y="216992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 rot="5400000">
            <a:off x="1446958" y="2173201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椭圆 34"/>
          <p:cNvSpPr/>
          <p:nvPr/>
        </p:nvSpPr>
        <p:spPr>
          <a:xfrm rot="5400000">
            <a:off x="6343669" y="216992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 rot="5400000">
            <a:off x="4716755" y="2173201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273208" y="3741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4013" y="3741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74818" y="3741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25622" y="3741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12948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2" grpId="0"/>
          <p:bldP spid="43" grpId="0" animBg="1"/>
          <p:bldP spid="64" grpId="0" animBg="1"/>
          <p:bldP spid="71" grpId="0"/>
          <p:bldP spid="72" grpId="0"/>
          <p:bldP spid="73" grpId="0"/>
          <p:bldP spid="74" grpId="0"/>
          <p:bldP spid="7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2" grpId="0"/>
          <p:bldP spid="43" grpId="0" animBg="1"/>
          <p:bldP spid="64" grpId="0" animBg="1"/>
          <p:bldP spid="71" grpId="0"/>
          <p:bldP spid="72" grpId="0"/>
          <p:bldP spid="73" grpId="0"/>
          <p:bldP spid="74" grpId="0"/>
          <p:bldP spid="7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研究过程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IDEAS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213637" y="3195069"/>
            <a:ext cx="1721136" cy="1224902"/>
            <a:chOff x="3213637" y="3195069"/>
            <a:chExt cx="1721136" cy="1224902"/>
          </a:xfrm>
        </p:grpSpPr>
        <p:grpSp>
          <p:nvGrpSpPr>
            <p:cNvPr id="16" name="组合 15"/>
            <p:cNvGrpSpPr/>
            <p:nvPr/>
          </p:nvGrpSpPr>
          <p:grpSpPr>
            <a:xfrm>
              <a:off x="3213637" y="3195069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圆角矩形 1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286982" y="360046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添加文字内容，内容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详尽简要清晰。添加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文字</a:t>
              </a:r>
              <a:r>
                <a:rPr lang="zh-CN" altLang="en-US" sz="1200" dirty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内容。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646272" y="3215046"/>
            <a:ext cx="1721136" cy="1224902"/>
            <a:chOff x="6646272" y="3215046"/>
            <a:chExt cx="1721136" cy="1224902"/>
          </a:xfrm>
        </p:grpSpPr>
        <p:grpSp>
          <p:nvGrpSpPr>
            <p:cNvPr id="32" name="组合 31"/>
            <p:cNvGrpSpPr/>
            <p:nvPr/>
          </p:nvGrpSpPr>
          <p:grpSpPr>
            <a:xfrm>
              <a:off x="6646272" y="3215046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圆角矩形 3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726172" y="3609091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添加文字内容，内容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详尽简要清晰。添加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文字</a:t>
              </a:r>
              <a:r>
                <a:rPr lang="zh-CN" altLang="en-US" sz="1200" dirty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内容。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53035" y="1860420"/>
            <a:ext cx="1721136" cy="1224902"/>
            <a:chOff x="1453035" y="1860420"/>
            <a:chExt cx="1721136" cy="1224902"/>
          </a:xfrm>
        </p:grpSpPr>
        <p:grpSp>
          <p:nvGrpSpPr>
            <p:cNvPr id="13" name="组合 12"/>
            <p:cNvGrpSpPr/>
            <p:nvPr/>
          </p:nvGrpSpPr>
          <p:grpSpPr>
            <a:xfrm>
              <a:off x="1453035" y="1860420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圆角矩形 1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507784" y="2164433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添加文字内容，内容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详尽简要清晰。添加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文字</a:t>
              </a:r>
              <a:r>
                <a:rPr lang="zh-CN" altLang="en-US" sz="1200" dirty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内容。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85670" y="1880397"/>
            <a:ext cx="1721136" cy="1224902"/>
            <a:chOff x="4885670" y="1880397"/>
            <a:chExt cx="1721136" cy="1224902"/>
          </a:xfrm>
        </p:grpSpPr>
        <p:grpSp>
          <p:nvGrpSpPr>
            <p:cNvPr id="23" name="组合 22"/>
            <p:cNvGrpSpPr/>
            <p:nvPr/>
          </p:nvGrpSpPr>
          <p:grpSpPr>
            <a:xfrm>
              <a:off x="4885670" y="1880397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圆角矩形 2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4946974" y="220208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添加文字内容，内容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详尽简要清晰。添加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文字</a:t>
              </a:r>
              <a:r>
                <a:rPr lang="zh-CN" altLang="en-US" sz="1200" dirty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内容。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93618" y="1120015"/>
            <a:ext cx="1118835" cy="1118835"/>
            <a:chOff x="893618" y="1120015"/>
            <a:chExt cx="1118835" cy="1118835"/>
          </a:xfrm>
        </p:grpSpPr>
        <p:sp>
          <p:nvSpPr>
            <p:cNvPr id="9" name="椭圆 8"/>
            <p:cNvSpPr/>
            <p:nvPr/>
          </p:nvSpPr>
          <p:spPr>
            <a:xfrm>
              <a:off x="893618" y="1120015"/>
              <a:ext cx="1118835" cy="111883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79937" y="1343502"/>
              <a:ext cx="5020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32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26253" y="1139992"/>
            <a:ext cx="1118835" cy="1118835"/>
            <a:chOff x="4326253" y="1139992"/>
            <a:chExt cx="1118835" cy="1118835"/>
          </a:xfrm>
        </p:grpSpPr>
        <p:sp>
          <p:nvSpPr>
            <p:cNvPr id="31" name="椭圆 30"/>
            <p:cNvSpPr/>
            <p:nvPr/>
          </p:nvSpPr>
          <p:spPr>
            <a:xfrm>
              <a:off x="4326253" y="1139992"/>
              <a:ext cx="1118835" cy="111883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41600" y="1392507"/>
              <a:ext cx="4491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32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62509" y="2571750"/>
            <a:ext cx="1102257" cy="1102257"/>
            <a:chOff x="2662509" y="2571750"/>
            <a:chExt cx="1102257" cy="1102257"/>
          </a:xfrm>
        </p:grpSpPr>
        <p:grpSp>
          <p:nvGrpSpPr>
            <p:cNvPr id="10" name="组合 9"/>
            <p:cNvGrpSpPr/>
            <p:nvPr/>
          </p:nvGrpSpPr>
          <p:grpSpPr>
            <a:xfrm>
              <a:off x="2662509" y="2571750"/>
              <a:ext cx="1102257" cy="110225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966682" y="2830490"/>
              <a:ext cx="5020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32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95144" y="2591727"/>
            <a:ext cx="1102257" cy="1102257"/>
            <a:chOff x="6095144" y="2591727"/>
            <a:chExt cx="1102257" cy="1102257"/>
          </a:xfrm>
        </p:grpSpPr>
        <p:grpSp>
          <p:nvGrpSpPr>
            <p:cNvPr id="35" name="组合 34"/>
            <p:cNvGrpSpPr/>
            <p:nvPr/>
          </p:nvGrpSpPr>
          <p:grpSpPr>
            <a:xfrm>
              <a:off x="6095144" y="2591727"/>
              <a:ext cx="1102257" cy="110225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413831" y="2821439"/>
              <a:ext cx="5020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32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763436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8" presetClass="entr" presetSubtype="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8" presetClass="entr" presetSubtype="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8" presetClass="entr" presetSubtype="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8" presetClass="entr" presetSubtype="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8" presetClass="entr" presetSubtype="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8" presetClass="entr" presetSubtype="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85435" y="15031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85435" y="19158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实验难点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85435" y="23285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案例分析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85435" y="27412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问题评估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64501" y="1580883"/>
            <a:ext cx="569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64501" y="1989205"/>
            <a:ext cx="1092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DIFFICULTIES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64501" y="2397527"/>
            <a:ext cx="861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ANALYSIS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64501" y="2805849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ASSESSMENT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223167" y="1873561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814736" y="1503159"/>
            <a:ext cx="0" cy="20201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91547" y="153065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91547" y="196802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091547" y="24053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4091547" y="284274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385435" y="31540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研究成果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4501" y="3214173"/>
            <a:ext cx="1265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ACHIEVEMENTS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091546" y="320128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072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8" grpId="0" animBg="1"/>
      <p:bldP spid="59" grpId="0" animBg="1"/>
      <p:bldP spid="60" grpId="0" animBg="1"/>
      <p:bldP spid="61" grpId="0" animBg="1"/>
      <p:bldP spid="24" grpId="0"/>
      <p:bldP spid="25" grpId="0"/>
      <p:bldP spid="27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76363" y="1350240"/>
            <a:ext cx="3052789" cy="3052789"/>
            <a:chOff x="1076363" y="1350240"/>
            <a:chExt cx="3052789" cy="3052789"/>
          </a:xfrm>
        </p:grpSpPr>
        <p:grpSp>
          <p:nvGrpSpPr>
            <p:cNvPr id="42" name="组合 41"/>
            <p:cNvGrpSpPr/>
            <p:nvPr/>
          </p:nvGrpSpPr>
          <p:grpSpPr>
            <a:xfrm>
              <a:off x="1076363" y="1350240"/>
              <a:ext cx="3052789" cy="305278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3032353" y="3209065"/>
              <a:ext cx="6591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249566" y="1312088"/>
            <a:ext cx="2338385" cy="2443165"/>
            <a:chOff x="1249566" y="1312088"/>
            <a:chExt cx="2338385" cy="2443165"/>
          </a:xfrm>
        </p:grpSpPr>
        <p:sp>
          <p:nvSpPr>
            <p:cNvPr id="45" name="椭圆 44"/>
            <p:cNvSpPr/>
            <p:nvPr/>
          </p:nvSpPr>
          <p:spPr>
            <a:xfrm>
              <a:off x="1249566" y="1416868"/>
              <a:ext cx="2338385" cy="233838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44857" y="1312088"/>
              <a:ext cx="6335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25442" y="2047960"/>
            <a:ext cx="1611782" cy="1611782"/>
            <a:chOff x="1825442" y="2047960"/>
            <a:chExt cx="1611782" cy="1611782"/>
          </a:xfrm>
        </p:grpSpPr>
        <p:grpSp>
          <p:nvGrpSpPr>
            <p:cNvPr id="47" name="组合 46"/>
            <p:cNvGrpSpPr/>
            <p:nvPr/>
          </p:nvGrpSpPr>
          <p:grpSpPr>
            <a:xfrm>
              <a:off x="1825442" y="2047960"/>
              <a:ext cx="1611782" cy="161178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3" name="同心圆 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286003" y="2461135"/>
              <a:ext cx="5806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47659" y="1598714"/>
            <a:ext cx="620695" cy="620695"/>
            <a:chOff x="1647659" y="1598714"/>
            <a:chExt cx="620695" cy="620695"/>
          </a:xfrm>
        </p:grpSpPr>
        <p:grpSp>
          <p:nvGrpSpPr>
            <p:cNvPr id="65" name="组合 64"/>
            <p:cNvGrpSpPr/>
            <p:nvPr/>
          </p:nvGrpSpPr>
          <p:grpSpPr>
            <a:xfrm>
              <a:off x="1647659" y="1598714"/>
              <a:ext cx="620695" cy="62069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6" name="同心圆 6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781732" y="1658808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24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31991" y="3821070"/>
            <a:ext cx="717066" cy="717066"/>
            <a:chOff x="4946295" y="3821070"/>
            <a:chExt cx="717066" cy="717066"/>
          </a:xfrm>
        </p:grpSpPr>
        <p:grpSp>
          <p:nvGrpSpPr>
            <p:cNvPr id="80" name="组合 79"/>
            <p:cNvGrpSpPr/>
            <p:nvPr/>
          </p:nvGrpSpPr>
          <p:grpSpPr>
            <a:xfrm>
              <a:off x="4946295" y="3821070"/>
              <a:ext cx="717066" cy="7170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5098681" y="3920194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24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31991" y="2978203"/>
            <a:ext cx="717066" cy="717066"/>
            <a:chOff x="4946295" y="2978203"/>
            <a:chExt cx="717066" cy="717066"/>
          </a:xfrm>
        </p:grpSpPr>
        <p:grpSp>
          <p:nvGrpSpPr>
            <p:cNvPr id="77" name="组合 76"/>
            <p:cNvGrpSpPr/>
            <p:nvPr/>
          </p:nvGrpSpPr>
          <p:grpSpPr>
            <a:xfrm>
              <a:off x="4946295" y="2978203"/>
              <a:ext cx="717066" cy="7170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8" name="同心圆 7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5098681" y="3105902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24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31991" y="1281682"/>
            <a:ext cx="717066" cy="717066"/>
            <a:chOff x="4946295" y="1281682"/>
            <a:chExt cx="717066" cy="717066"/>
          </a:xfrm>
        </p:grpSpPr>
        <p:grpSp>
          <p:nvGrpSpPr>
            <p:cNvPr id="73" name="组合 72"/>
            <p:cNvGrpSpPr/>
            <p:nvPr/>
          </p:nvGrpSpPr>
          <p:grpSpPr>
            <a:xfrm>
              <a:off x="4946295" y="1281682"/>
              <a:ext cx="717066" cy="7170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4" name="同心圆 7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5098681" y="1409382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24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26599" y="2124550"/>
            <a:ext cx="727851" cy="727851"/>
            <a:chOff x="4940903" y="2124550"/>
            <a:chExt cx="727851" cy="727851"/>
          </a:xfrm>
        </p:grpSpPr>
        <p:sp>
          <p:nvSpPr>
            <p:cNvPr id="72" name="椭圆 71"/>
            <p:cNvSpPr/>
            <p:nvPr/>
          </p:nvSpPr>
          <p:spPr>
            <a:xfrm>
              <a:off x="4940903" y="2124550"/>
              <a:ext cx="727851" cy="72785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98682" y="2257642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24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916449" y="133684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916449" y="149615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5787828" y="1346831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916449" y="219591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916449" y="235522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5787828" y="2205900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916449" y="303876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916449" y="319807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5787828" y="3048750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916449" y="388074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916449" y="404006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9" name="直接连接符 98"/>
          <p:cNvCxnSpPr/>
          <p:nvPr/>
        </p:nvCxnSpPr>
        <p:spPr>
          <a:xfrm flipV="1">
            <a:off x="5787828" y="3890735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36875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2.83951E-6 L -0.20416 0.40494 " pathEditMode="relative" rAng="0" ptsTypes="AA">
                                          <p:cBhvr>
                                            <p:cTn id="51" dur="5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208" y="202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5" presetClass="path" presetSubtype="0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4.72222E-6 -1.97531E-6 L -0.2875 -0.14815 " pathEditMode="relative" rAng="0" ptsTypes="AA">
                                          <p:cBhvr>
                                            <p:cTn id="60" dur="5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75" y="-74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35" presetClass="path" presetSubtype="0" accel="50000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4.72222E-6 4.5679E-6 L -0.28611 -0.09136 " pathEditMode="relative" rAng="0" ptsTypes="AA">
                                          <p:cBhvr>
                                            <p:cTn id="69" dur="50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06" y="-45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5" presetClass="path" presetSubtype="0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4.72222E-6 -4.32099E-6 L -0.35138 -0.4395 " pathEditMode="relative" rAng="0" ptsTypes="AA">
                                          <p:cBhvr>
                                            <p:cTn id="78" dur="50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69" y="-2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1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2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87" grpId="0"/>
          <p:bldP spid="88" grpId="0"/>
          <p:bldP spid="90" grpId="0"/>
          <p:bldP spid="91" grpId="0"/>
          <p:bldP spid="93" grpId="0"/>
          <p:bldP spid="95" grpId="0"/>
          <p:bldP spid="97" grpId="0"/>
          <p:bldP spid="98" grpId="0"/>
          <p:bldP spid="10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2.83951E-6 L -0.20416 0.40494 " pathEditMode="relative" rAng="0" ptsTypes="AA">
                                          <p:cBhvr>
                                            <p:cTn id="51" dur="5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208" y="202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5" presetClass="path" presetSubtype="0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4.72222E-6 -1.97531E-6 L -0.2875 -0.14815 " pathEditMode="relative" rAng="0" ptsTypes="AA">
                                          <p:cBhvr>
                                            <p:cTn id="60" dur="5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75" y="-74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35" presetClass="path" presetSubtype="0" accel="50000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4.72222E-6 4.5679E-6 L -0.28611 -0.09136 " pathEditMode="relative" rAng="0" ptsTypes="AA">
                                          <p:cBhvr>
                                            <p:cTn id="69" dur="50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06" y="-45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5" presetClass="path" presetSubtype="0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4.72222E-6 -4.32099E-6 L -0.35138 -0.4395 " pathEditMode="relative" rAng="0" ptsTypes="AA">
                                          <p:cBhvr>
                                            <p:cTn id="78" dur="50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69" y="-2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1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2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87" grpId="0"/>
          <p:bldP spid="88" grpId="0"/>
          <p:bldP spid="90" grpId="0"/>
          <p:bldP spid="91" grpId="0"/>
          <p:bldP spid="93" grpId="0"/>
          <p:bldP spid="95" grpId="0"/>
          <p:bldP spid="97" grpId="0"/>
          <p:bldP spid="98" grpId="0"/>
          <p:bldP spid="10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圆角矩形 75"/>
          <p:cNvSpPr/>
          <p:nvPr/>
        </p:nvSpPr>
        <p:spPr>
          <a:xfrm rot="5400000">
            <a:off x="2044393" y="2982310"/>
            <a:ext cx="2093533" cy="116108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2658150" y="3654323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032223" y="1943488"/>
            <a:ext cx="1161081" cy="2666129"/>
            <a:chOff x="4013612" y="985436"/>
            <a:chExt cx="1443428" cy="3314468"/>
          </a:xfrm>
        </p:grpSpPr>
        <p:sp>
          <p:nvSpPr>
            <p:cNvPr id="105" name="圆角矩形 104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1170705" y="3647656"/>
            <a:ext cx="899981" cy="899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圆角矩形 107"/>
          <p:cNvSpPr/>
          <p:nvPr/>
        </p:nvSpPr>
        <p:spPr>
          <a:xfrm rot="5400000">
            <a:off x="4760286" y="2741411"/>
            <a:ext cx="2575331" cy="116108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9" name="组合 108"/>
          <p:cNvGrpSpPr/>
          <p:nvPr/>
        </p:nvGrpSpPr>
        <p:grpSpPr>
          <a:xfrm>
            <a:off x="5619703" y="3654323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989015" y="1943488"/>
            <a:ext cx="1161081" cy="2666129"/>
            <a:chOff x="4013612" y="985436"/>
            <a:chExt cx="1443428" cy="3314468"/>
          </a:xfrm>
        </p:grpSpPr>
        <p:sp>
          <p:nvSpPr>
            <p:cNvPr id="113" name="圆角矩形 112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圆角矩形 113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椭圆 114"/>
          <p:cNvSpPr/>
          <p:nvPr/>
        </p:nvSpPr>
        <p:spPr>
          <a:xfrm>
            <a:off x="4132259" y="3647656"/>
            <a:ext cx="899981" cy="899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/>
          <p:cNvGrpSpPr/>
          <p:nvPr/>
        </p:nvGrpSpPr>
        <p:grpSpPr>
          <a:xfrm>
            <a:off x="6945807" y="1370413"/>
            <a:ext cx="1161081" cy="3239204"/>
            <a:chOff x="4013613" y="985437"/>
            <a:chExt cx="1443428" cy="3314468"/>
          </a:xfrm>
        </p:grpSpPr>
        <p:sp>
          <p:nvSpPr>
            <p:cNvPr id="121" name="圆角矩形 120"/>
            <p:cNvSpPr/>
            <p:nvPr/>
          </p:nvSpPr>
          <p:spPr>
            <a:xfrm rot="5400000">
              <a:off x="3078093" y="1920957"/>
              <a:ext cx="3314468" cy="1443428"/>
            </a:xfrm>
            <a:prstGeom prst="roundRect">
              <a:avLst>
                <a:gd name="adj" fmla="val 46172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圆角矩形 121"/>
            <p:cNvSpPr/>
            <p:nvPr/>
          </p:nvSpPr>
          <p:spPr>
            <a:xfrm rot="5400000">
              <a:off x="3109760" y="1976006"/>
              <a:ext cx="3251129" cy="1352701"/>
            </a:xfrm>
            <a:prstGeom prst="roundRect">
              <a:avLst>
                <a:gd name="adj" fmla="val 48249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3" name="椭圆 122"/>
          <p:cNvSpPr/>
          <p:nvPr/>
        </p:nvSpPr>
        <p:spPr>
          <a:xfrm>
            <a:off x="7093813" y="3647656"/>
            <a:ext cx="899981" cy="899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123"/>
          <p:cNvSpPr txBox="1"/>
          <p:nvPr/>
        </p:nvSpPr>
        <p:spPr>
          <a:xfrm>
            <a:off x="4177330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86276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138884" y="180168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Watford DB" pitchFamily="2" charset="0"/>
                <a:ea typeface="造字工房劲黑（非商用）常规体" pitchFamily="50" charset="-122"/>
              </a:rPr>
              <a:t>45%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658150" y="2862501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rPr>
              <a:t>15%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639054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165437" y="9075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165437" y="106687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V="1">
            <a:off x="1036816" y="917548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889165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2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3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4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6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7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4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6" grpId="0" animBg="1"/>
          <p:bldP spid="107" grpId="0" animBg="1"/>
          <p:bldP spid="108" grpId="0" animBg="1"/>
          <p:bldP spid="115" grpId="0" animBg="1"/>
          <p:bldP spid="123" grpId="0" animBg="1"/>
          <p:bldP spid="124" grpId="0"/>
          <p:bldP spid="125" grpId="0"/>
          <p:bldP spid="126" grpId="0"/>
          <p:bldP spid="128" grpId="0"/>
          <p:bldP spid="129" grpId="0"/>
          <p:bldP spid="132" grpId="0"/>
          <p:bldP spid="133" grpId="0"/>
          <p:bldP spid="1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4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6" grpId="0" animBg="1"/>
          <p:bldP spid="107" grpId="0" animBg="1"/>
          <p:bldP spid="108" grpId="0" animBg="1"/>
          <p:bldP spid="115" grpId="0" animBg="1"/>
          <p:bldP spid="123" grpId="0" animBg="1"/>
          <p:bldP spid="124" grpId="0"/>
          <p:bldP spid="125" grpId="0"/>
          <p:bldP spid="126" grpId="0"/>
          <p:bldP spid="128" grpId="0"/>
          <p:bldP spid="129" grpId="0"/>
          <p:bldP spid="132" grpId="0"/>
          <p:bldP spid="133" grpId="0"/>
          <p:bldP spid="13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 2"/>
          <p:cNvSpPr/>
          <p:nvPr/>
        </p:nvSpPr>
        <p:spPr>
          <a:xfrm>
            <a:off x="1071563" y="1685446"/>
            <a:ext cx="6800850" cy="2115029"/>
          </a:xfrm>
          <a:custGeom>
            <a:avLst/>
            <a:gdLst>
              <a:gd name="connsiteX0" fmla="*/ 0 w 6800850"/>
              <a:gd name="connsiteY0" fmla="*/ 2115029 h 2115029"/>
              <a:gd name="connsiteX1" fmla="*/ 971550 w 6800850"/>
              <a:gd name="connsiteY1" fmla="*/ 914879 h 2115029"/>
              <a:gd name="connsiteX2" fmla="*/ 1943100 w 6800850"/>
              <a:gd name="connsiteY2" fmla="*/ 1600679 h 2115029"/>
              <a:gd name="connsiteX3" fmla="*/ 2857500 w 6800850"/>
              <a:gd name="connsiteY3" fmla="*/ 479 h 2115029"/>
              <a:gd name="connsiteX4" fmla="*/ 3857625 w 6800850"/>
              <a:gd name="connsiteY4" fmla="*/ 1786417 h 2115029"/>
              <a:gd name="connsiteX5" fmla="*/ 4800600 w 6800850"/>
              <a:gd name="connsiteY5" fmla="*/ 829154 h 2115029"/>
              <a:gd name="connsiteX6" fmla="*/ 5786437 w 6800850"/>
              <a:gd name="connsiteY6" fmla="*/ 1157767 h 2115029"/>
              <a:gd name="connsiteX7" fmla="*/ 6800850 w 6800850"/>
              <a:gd name="connsiteY7" fmla="*/ 479 h 2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850" h="2115029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757497" y="2304367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784268" y="3454524"/>
            <a:ext cx="618574" cy="61857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694790" y="139897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椭圆 42"/>
          <p:cNvSpPr/>
          <p:nvPr/>
        </p:nvSpPr>
        <p:spPr>
          <a:xfrm>
            <a:off x="2721561" y="2936446"/>
            <a:ext cx="618574" cy="61857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658854" y="3139631"/>
            <a:ext cx="618574" cy="61857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5632083" y="2235155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6596147" y="2533358"/>
            <a:ext cx="618574" cy="61857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7569379" y="136165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9557" y="42514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08203" y="18698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35507" y="375820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21144" y="95785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93505" y="39296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82790" y="176210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51436" y="333899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20086" y="91499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50670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4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4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4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3" grpId="0" animBg="1"/>
          <p:bldP spid="39" grpId="0" animBg="1"/>
          <p:bldP spid="43" grpId="0" animBg="1"/>
          <p:bldP spid="44" grpId="0" animBg="1"/>
          <p:bldP spid="48" grpId="0" animBg="1"/>
          <p:bldP spid="54" grpId="0"/>
          <p:bldP spid="55" grpId="0"/>
          <p:bldP spid="56" grpId="0"/>
          <p:bldP spid="60" grpId="0"/>
          <p:bldP spid="61" grpId="0"/>
          <p:bldP spid="62" grpId="0"/>
          <p:bldP spid="63" grpId="0"/>
          <p:bldP spid="66" grpId="0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4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3" grpId="0" animBg="1"/>
          <p:bldP spid="39" grpId="0" animBg="1"/>
          <p:bldP spid="43" grpId="0" animBg="1"/>
          <p:bldP spid="44" grpId="0" animBg="1"/>
          <p:bldP spid="48" grpId="0" animBg="1"/>
          <p:bldP spid="54" grpId="0"/>
          <p:bldP spid="55" grpId="0"/>
          <p:bldP spid="56" grpId="0"/>
          <p:bldP spid="60" grpId="0"/>
          <p:bldP spid="61" grpId="0"/>
          <p:bldP spid="62" grpId="0"/>
          <p:bldP spid="63" grpId="0"/>
          <p:bldP spid="66" grpId="0"/>
          <p:bldP spid="6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2126470" y="1921438"/>
            <a:ext cx="2412192" cy="7011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2832059" y="1921438"/>
            <a:ext cx="1706603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3888282" y="1921438"/>
            <a:ext cx="650380" cy="20278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4538662" y="1921438"/>
            <a:ext cx="574541" cy="20755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 flipV="1">
            <a:off x="4538662" y="1921438"/>
            <a:ext cx="1647314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4538662" y="1921438"/>
            <a:ext cx="2437224" cy="757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椭圆 68"/>
          <p:cNvSpPr/>
          <p:nvPr/>
        </p:nvSpPr>
        <p:spPr>
          <a:xfrm>
            <a:off x="2476990" y="3123937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3533213" y="364194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4750752" y="364194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5830907" y="310409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6620817" y="232368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771401" y="224166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3837483" y="1220259"/>
            <a:ext cx="1402358" cy="1402358"/>
            <a:chOff x="3851771" y="1163107"/>
            <a:chExt cx="1402358" cy="1402358"/>
          </a:xfrm>
        </p:grpSpPr>
        <p:grpSp>
          <p:nvGrpSpPr>
            <p:cNvPr id="76" name="组合 75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8" name="同心圆 7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2112" y="760412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099140" y="1710398"/>
              <a:ext cx="907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3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TITLE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488612" y="2405053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03782" y="322832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32219" y="389041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8251" y="237647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6349" y="326683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34678" y="389041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951566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80" grpId="0"/>
          <p:bldP spid="83" grpId="0"/>
          <p:bldP spid="84" grpId="0"/>
          <p:bldP spid="85" grpId="0"/>
          <p:bldP spid="86" grpId="0"/>
          <p:bldP spid="87" grpId="0"/>
          <p:bldP spid="8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80" grpId="0"/>
          <p:bldP spid="83" grpId="0"/>
          <p:bldP spid="84" grpId="0"/>
          <p:bldP spid="85" grpId="0"/>
          <p:bldP spid="86" grpId="0"/>
          <p:bldP spid="87" grpId="0"/>
          <p:bldP spid="8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168280" y="1085351"/>
            <a:ext cx="3171495" cy="317149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59172" y="2539810"/>
            <a:ext cx="1130909" cy="1130909"/>
            <a:chOff x="659172" y="2539810"/>
            <a:chExt cx="1130909" cy="1130909"/>
          </a:xfrm>
        </p:grpSpPr>
        <p:sp>
          <p:nvSpPr>
            <p:cNvPr id="35" name="椭圆 34"/>
            <p:cNvSpPr/>
            <p:nvPr/>
          </p:nvSpPr>
          <p:spPr>
            <a:xfrm>
              <a:off x="659172" y="2539810"/>
              <a:ext cx="1130909" cy="113090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08957" y="2627556"/>
              <a:ext cx="5806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58454" y="3300716"/>
            <a:ext cx="1583943" cy="1583943"/>
            <a:chOff x="1758454" y="3300716"/>
            <a:chExt cx="1583943" cy="1583943"/>
          </a:xfrm>
        </p:grpSpPr>
        <p:grpSp>
          <p:nvGrpSpPr>
            <p:cNvPr id="36" name="组合 35"/>
            <p:cNvGrpSpPr/>
            <p:nvPr/>
          </p:nvGrpSpPr>
          <p:grpSpPr>
            <a:xfrm>
              <a:off x="1758454" y="3300716"/>
              <a:ext cx="1583943" cy="158394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7" name="同心圆 3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184500" y="3587733"/>
              <a:ext cx="7521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6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39680" y="1458801"/>
            <a:ext cx="813432" cy="813432"/>
            <a:chOff x="939680" y="1458801"/>
            <a:chExt cx="813432" cy="813432"/>
          </a:xfrm>
        </p:grpSpPr>
        <p:grpSp>
          <p:nvGrpSpPr>
            <p:cNvPr id="32" name="组合 31"/>
            <p:cNvGrpSpPr/>
            <p:nvPr/>
          </p:nvGrpSpPr>
          <p:grpSpPr>
            <a:xfrm>
              <a:off x="939680" y="1458801"/>
              <a:ext cx="813432" cy="81343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088748" y="1565452"/>
              <a:ext cx="484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32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32409" y="996451"/>
            <a:ext cx="559417" cy="559417"/>
            <a:chOff x="1732409" y="996451"/>
            <a:chExt cx="559417" cy="559417"/>
          </a:xfrm>
        </p:grpSpPr>
        <p:sp>
          <p:nvSpPr>
            <p:cNvPr id="31" name="椭圆 30"/>
            <p:cNvSpPr/>
            <p:nvPr/>
          </p:nvSpPr>
          <p:spPr>
            <a:xfrm>
              <a:off x="1732409" y="996451"/>
              <a:ext cx="559417" cy="55941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08937" y="1049342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20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73321" y="1746824"/>
            <a:ext cx="2209109" cy="2209109"/>
            <a:chOff x="3273321" y="1746824"/>
            <a:chExt cx="2209109" cy="2209109"/>
          </a:xfrm>
        </p:grpSpPr>
        <p:sp>
          <p:nvSpPr>
            <p:cNvPr id="39" name="椭圆 38"/>
            <p:cNvSpPr/>
            <p:nvPr/>
          </p:nvSpPr>
          <p:spPr>
            <a:xfrm>
              <a:off x="3273321" y="1746824"/>
              <a:ext cx="2209109" cy="220910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49886" y="1997410"/>
              <a:ext cx="91403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E</a:t>
              </a:r>
              <a:endParaRPr lang="zh-CN" altLang="en-US" sz="96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000656" y="2271917"/>
            <a:ext cx="1265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TITLE</a:t>
            </a:r>
            <a:endParaRPr lang="zh-CN" altLang="en-US" sz="3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17337" y="116583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17337" y="1325154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V="1">
            <a:off x="5688716" y="1175827"/>
            <a:ext cx="0" cy="409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817337" y="18942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17337" y="205359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V="1">
            <a:off x="5688716" y="1904270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817337" y="262101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817337" y="278033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5688716" y="263100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817337" y="339043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17337" y="3549750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5688716" y="3400423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817337" y="411524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17337" y="427456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5688716" y="412523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1475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3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3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9" grpId="0" animBg="1"/>
          <p:bldP spid="15" grpId="0"/>
          <p:bldP spid="15" grpId="1"/>
          <p:bldP spid="60" grpId="0"/>
          <p:bldP spid="61" grpId="0"/>
          <p:bldP spid="63" grpId="0"/>
          <p:bldP spid="66" grpId="0"/>
          <p:bldP spid="82" grpId="0"/>
          <p:bldP spid="88" grpId="0"/>
          <p:bldP spid="90" grpId="0"/>
          <p:bldP spid="91" grpId="0"/>
          <p:bldP spid="93" grpId="0"/>
          <p:bldP spid="95" grpId="0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3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3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9" grpId="0" animBg="1"/>
          <p:bldP spid="15" grpId="0"/>
          <p:bldP spid="15" grpId="1"/>
          <p:bldP spid="60" grpId="0"/>
          <p:bldP spid="61" grpId="0"/>
          <p:bldP spid="63" grpId="0"/>
          <p:bldP spid="66" grpId="0"/>
          <p:bldP spid="82" grpId="0"/>
          <p:bldP spid="88" grpId="0"/>
          <p:bldP spid="90" grpId="0"/>
          <p:bldP spid="91" grpId="0"/>
          <p:bldP spid="93" grpId="0"/>
          <p:bldP spid="95" grpId="0"/>
          <p:bldP spid="9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直接连接符 9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539384" y="1180443"/>
            <a:ext cx="207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RESEARCH MENTALITY </a:t>
            </a: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AND THE PROCESS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主目录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160085" y="267886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CONTENTS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 34"/>
          <p:cNvSpPr/>
          <p:nvPr/>
        </p:nvSpPr>
        <p:spPr>
          <a:xfrm>
            <a:off x="1741714" y="2220686"/>
            <a:ext cx="5660572" cy="1204692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180871" y="1661152"/>
            <a:ext cx="1139038" cy="1139038"/>
            <a:chOff x="1180871" y="1661152"/>
            <a:chExt cx="1139038" cy="1139038"/>
          </a:xfrm>
        </p:grpSpPr>
        <p:grpSp>
          <p:nvGrpSpPr>
            <p:cNvPr id="110" name="组合 109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145928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91676" y="2836786"/>
            <a:ext cx="1139038" cy="1139038"/>
            <a:chOff x="2591676" y="2836786"/>
            <a:chExt cx="1139038" cy="1139038"/>
          </a:xfrm>
        </p:grpSpPr>
        <p:grpSp>
          <p:nvGrpSpPr>
            <p:cNvPr id="120" name="组合 11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287008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02481" y="1661152"/>
            <a:ext cx="1139038" cy="1139038"/>
            <a:chOff x="4002481" y="1661152"/>
            <a:chExt cx="1139038" cy="1139038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2" name="同心圆 1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28089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13286" y="2836786"/>
            <a:ext cx="1139038" cy="1139038"/>
            <a:chOff x="5413286" y="2836786"/>
            <a:chExt cx="1139038" cy="113903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1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569169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24091" y="1661152"/>
            <a:ext cx="1139038" cy="1139038"/>
            <a:chOff x="6824091" y="1661152"/>
            <a:chExt cx="1139038" cy="1139038"/>
          </a:xfrm>
        </p:grpSpPr>
        <p:grpSp>
          <p:nvGrpSpPr>
            <p:cNvPr id="125" name="组合 124"/>
            <p:cNvGrpSpPr/>
            <p:nvPr/>
          </p:nvGrpSpPr>
          <p:grpSpPr>
            <a:xfrm>
              <a:off x="682409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7" name="同心圆 1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710250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5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798782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课题背景及内容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978481" y="412838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课题现状及发展情况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662754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研究思路及过程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19304" y="412807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实验数据结果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493362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解决方案及总结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55132" y="1165930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BACKGROUND OF </a:t>
            </a: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SUBJECT AND CONTENT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094106" y="4445122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PRESENT SITUATION AND </a:t>
            </a: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DEVELOPMENT OF SUBJECT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261799" y="4417978"/>
            <a:ext cx="157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RESULTS OF </a:t>
            </a: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EXPRIMENTAL DATA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771117" y="1171178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SOLUTIONS </a:t>
            </a: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AND SUMMARY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855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3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5" grpId="0" animBg="1"/>
      <p:bldP spid="106" grpId="0"/>
      <p:bldP spid="107" grpId="0"/>
      <p:bldP spid="35" grpId="0" animBg="1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实验难点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6573" y="267886"/>
            <a:ext cx="1394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DIFFICULTIES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7708" y="396471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实验难点二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14622" y="3956364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实验难点三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4622" y="260702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实验难点四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59209" y="260289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实验难点一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4" name="椭圆 34"/>
          <p:cNvSpPr/>
          <p:nvPr/>
        </p:nvSpPr>
        <p:spPr>
          <a:xfrm rot="10800000">
            <a:off x="3288725" y="2114564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 rot="5400000">
            <a:off x="3492928" y="3341632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椭圆 34"/>
          <p:cNvSpPr/>
          <p:nvPr/>
        </p:nvSpPr>
        <p:spPr>
          <a:xfrm>
            <a:off x="4720609" y="3176237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 rot="16200000">
            <a:off x="4525211" y="1917620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677070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45" grpId="0"/>
          <p:bldP spid="46" grpId="0"/>
          <p:bldP spid="47" grpId="0"/>
          <p:bldP spid="53" grpId="0"/>
          <p:bldP spid="54" grpId="0" animBg="1"/>
          <p:bldP spid="58" grpId="0" animBg="1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45" grpId="0"/>
          <p:bldP spid="46" grpId="0"/>
          <p:bldP spid="47" grpId="0"/>
          <p:bldP spid="53" grpId="0"/>
          <p:bldP spid="54" grpId="0" animBg="1"/>
          <p:bldP spid="58" grpId="0" animBg="1"/>
          <p:bldP spid="6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案例分析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9665" y="267886"/>
            <a:ext cx="1084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ANALYSIS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9404" y="3880762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62957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772690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382423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992157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426867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分析内容一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83094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分析内容二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8221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分析内容三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35247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分析内容四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575050" y="3090427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5717380" y="331473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2552263" y="331509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2255929" y="343343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75518" y="331975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062244" y="3312252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553278" y="344365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3850333" y="3346863"/>
            <a:ext cx="250454" cy="25045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726981" y="331345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4151556" y="332151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359742" y="337064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5900741" y="31309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2070359" y="344394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4506355" y="316705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3206031" y="3258897"/>
            <a:ext cx="322151" cy="3221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5075958" y="331163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1206867" y="331496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921657" y="344619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2772349" y="313169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690644" y="336803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6193490" y="317424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730460" y="330567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832357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7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38" grpId="0"/>
          <p:bldP spid="39" grpId="0"/>
          <p:bldP spid="40" grpId="0"/>
          <p:bldP spid="41" grpId="0"/>
          <p:bldP spid="42" grpId="0" animBg="1"/>
          <p:bldP spid="43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60" grpId="0" animBg="1"/>
          <p:bldP spid="61" grpId="0" animBg="1"/>
          <p:bldP spid="62" grpId="0" animBg="1"/>
          <p:bldP spid="63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7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38" grpId="0"/>
          <p:bldP spid="39" grpId="0"/>
          <p:bldP spid="40" grpId="0"/>
          <p:bldP spid="41" grpId="0"/>
          <p:bldP spid="42" grpId="0" animBg="1"/>
          <p:bldP spid="43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60" grpId="0" animBg="1"/>
          <p:bldP spid="61" grpId="0" animBg="1"/>
          <p:bldP spid="62" grpId="0" animBg="1"/>
          <p:bldP spid="63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问题评估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1611" y="267886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ASSESSMENT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3" name="五角星 52"/>
          <p:cNvSpPr/>
          <p:nvPr/>
        </p:nvSpPr>
        <p:spPr>
          <a:xfrm>
            <a:off x="3489325" y="2203450"/>
            <a:ext cx="2165350" cy="2165350"/>
          </a:xfrm>
          <a:prstGeom prst="star5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3962648" y="2819400"/>
            <a:ext cx="1218704" cy="1218704"/>
            <a:chOff x="3962648" y="2819400"/>
            <a:chExt cx="1218704" cy="1218704"/>
          </a:xfrm>
        </p:grpSpPr>
        <p:grpSp>
          <p:nvGrpSpPr>
            <p:cNvPr id="55" name="组合 54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392113" y="760413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118190" y="3274864"/>
              <a:ext cx="907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3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TITLE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59" name="椭圆 58"/>
          <p:cNvSpPr/>
          <p:nvPr/>
        </p:nvSpPr>
        <p:spPr>
          <a:xfrm>
            <a:off x="2986578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4216931" y="168698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461530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969936" y="41270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3476579" y="41143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2739259" y="19424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</a:t>
            </a:r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一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82620" y="28358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评估内容三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96587" y="42593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评估内容五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14495" y="291679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评估内容二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66971" y="43355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评估内容四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510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4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9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47" grpId="0"/>
      <p:bldP spid="53" grpId="0" animBg="1"/>
      <p:bldP spid="59" grpId="0" animBg="1"/>
      <p:bldP spid="64" grpId="0" animBg="1"/>
      <p:bldP spid="65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研究成果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7793" y="267886"/>
            <a:ext cx="16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ACHIEVEMENTS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191714" y="215790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标题一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2149829" y="2623322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4" name="同心圆 1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090724" y="258754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7" name="同心圆 1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1469441" y="2832241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0" name="同心圆 1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1" name="椭圆 18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2404100" y="258404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3" name="同心圆 1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椭圆 18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2034054" y="2800177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6" name="同心圆 1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椭圆 18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1756772" y="2827510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1731988" y="309126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2" name="同心圆 1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3" name="椭圆 19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1551991" y="260300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5" name="同心圆 1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890095" y="261075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8" name="同心圆 1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9" name="椭圆 19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1217976" y="2610215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1" name="同心圆 2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3033186" y="306246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标题二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3991301" y="352788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5" name="同心圆 2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6" name="椭圆 20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2932196" y="349210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8" name="同心圆 2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9" name="椭圆 20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3310913" y="373680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1" name="同心圆 2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2" name="椭圆 2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4245572" y="348860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14" name="同心圆 2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5" name="椭圆 2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3598244" y="373207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7" name="同心圆 2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8" name="椭圆 2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9" name="组合 218"/>
          <p:cNvGrpSpPr/>
          <p:nvPr/>
        </p:nvGrpSpPr>
        <p:grpSpPr>
          <a:xfrm>
            <a:off x="3573460" y="399582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0" name="同心圆 2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1" name="椭圆 2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3731567" y="351531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3" name="同心圆 2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4" name="椭圆 22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3059448" y="351477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6" name="同心圆 2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7" name="椭圆 2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4848410" y="213478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标题三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5806525" y="260020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0" name="同心圆 2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4747420" y="256442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3" name="同心圆 2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6060796" y="256092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6" name="同心圆 2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5690750" y="27770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9" name="同心圆 2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5311868" y="285519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2" name="同心圆 2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3" name="椭圆 2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5545785" y="286155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45" name="同心圆 2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6" name="椭圆 24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5208687" y="257988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8" name="同心圆 2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9" name="椭圆 2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5546791" y="258763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1" name="同心圆 2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2" name="椭圆 2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4874672" y="258709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4" name="同心圆 2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5" name="椭圆 2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6537510" y="309126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标题四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257" name="组合 256"/>
          <p:cNvGrpSpPr/>
          <p:nvPr/>
        </p:nvGrpSpPr>
        <p:grpSpPr>
          <a:xfrm>
            <a:off x="6436520" y="35209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8" name="同心圆 2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9" name="椭圆 25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6815237" y="3765598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1" name="同心圆 2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2" name="椭圆 2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7749896" y="35174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4" name="同心圆 2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5" name="椭圆 26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7379850" y="373353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7" name="同心圆 2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8" name="椭圆 26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9" name="组合 268"/>
          <p:cNvGrpSpPr/>
          <p:nvPr/>
        </p:nvGrpSpPr>
        <p:grpSpPr>
          <a:xfrm>
            <a:off x="7102568" y="3760867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0" name="同心圆 2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1" name="椭圆 2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7235891" y="3544111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73" name="同心圆 2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4" name="椭圆 2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563772" y="3543572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6" name="同心圆 2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7" name="椭圆 2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5136532" y="2906000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9" name="同心圆 2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0" name="椭圆 2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3875526" y="370473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2" name="同心圆 2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3" name="椭圆 2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3393463" y="350756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5" name="同心圆 2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6" name="椭圆 2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7495625" y="355667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8" name="同心圆 2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9" name="椭圆 28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7077784" y="402461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91" name="同心圆 2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2" name="椭圆 29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6897787" y="3536359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4" name="同心圆 2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5" name="椭圆 2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6" name="TextBox 29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669984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87" dur="500" spd="-100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89" dur="500" spd="-100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91" dur="500" spd="-100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93" dur="500" spd="-100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95" dur="500" spd="-100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97" dur="500" spd="-100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99" dur="500" spd="-100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01" dur="500" spd="-100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03" dur="500" spd="-100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05" dur="500" spd="-100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164" dur="500" spd="-100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166" dur="500" spd="-100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168" dur="500" spd="-100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170" dur="500" spd="-100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172" dur="500" spd="-100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174" dur="500" spd="-1000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176" dur="500" spd="-100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78" dur="500" spd="-100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80" dur="500" spd="-1000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82" dur="500" spd="-1000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241" dur="500" spd="-1000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243" dur="500" spd="-100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245" dur="500" spd="-100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07074E-6 L 0.27986 0.60642 " pathEditMode="relative" rAng="0" ptsTypes="AA" p14:bounceEnd="36000">
                                          <p:cBhvr>
                                            <p:cTn id="247" dur="500" spd="-100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249" dur="500" spd="-1000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251" dur="500" spd="-1000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253" dur="500" spd="-1000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255" dur="500" spd="-1000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257" dur="500" spd="-100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259" dur="500" spd="-100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2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2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18" dur="500" spd="-100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20" dur="500" spd="-1000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22" dur="500" spd="-1000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24" dur="500" spd="-100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26" dur="500" spd="-1000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28" dur="500" spd="-1000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30" dur="500" spd="-100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32" dur="500" spd="-100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34" dur="500" spd="-100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36" dur="500" spd="-100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72" grpId="0"/>
          <p:bldP spid="203" grpId="0"/>
          <p:bldP spid="228" grpId="0"/>
          <p:bldP spid="256" grpId="0"/>
          <p:bldP spid="29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87" dur="500" spd="-100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89" dur="500" spd="-100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91" dur="500" spd="-100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93" dur="500" spd="-100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95" dur="500" spd="-100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97" dur="500" spd="-100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99" dur="500" spd="-100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01" dur="500" spd="-100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03" dur="500" spd="-100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05" dur="500" spd="-100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164" dur="500" spd="-100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166" dur="500" spd="-100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168" dur="500" spd="-100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170" dur="500" spd="-100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172" dur="500" spd="-100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174" dur="500" spd="-1000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176" dur="500" spd="-100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78" dur="500" spd="-100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80" dur="500" spd="-1000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82" dur="500" spd="-1000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241" dur="500" spd="-1000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243" dur="500" spd="-100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245" dur="500" spd="-100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07074E-6 L 0.27986 0.60642 " pathEditMode="relative" rAng="0" ptsTypes="AA">
                                          <p:cBhvr>
                                            <p:cTn id="247" dur="500" spd="-100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249" dur="500" spd="-1000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251" dur="500" spd="-1000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253" dur="500" spd="-1000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255" dur="500" spd="-1000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257" dur="500" spd="-100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259" dur="500" spd="-100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2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2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18" dur="500" spd="-100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20" dur="500" spd="-1000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22" dur="500" spd="-1000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24" dur="500" spd="-100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26" dur="500" spd="-1000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28" dur="500" spd="-1000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30" dur="500" spd="-100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32" dur="500" spd="-100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34" dur="500" spd="-100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36" dur="500" spd="-100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72" grpId="0"/>
          <p:bldP spid="203" grpId="0"/>
          <p:bldP spid="228" grpId="0"/>
          <p:bldP spid="256" grpId="0"/>
          <p:bldP spid="296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17460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解决方案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8283" y="21926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方案评估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28283" y="26392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补救措施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8283" y="30572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总结陈述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8034" y="1793299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SOLUTION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8034" y="2241067"/>
            <a:ext cx="1725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PROJECT EVALUATION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18034" y="2688835"/>
            <a:ext cx="1742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REMEDIAL MEASURES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8034" y="3136604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SUMMARY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8785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5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773553"/>
            <a:ext cx="0" cy="15868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34395" y="17735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34395" y="221091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034395" y="264827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4034395" y="308564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4783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8" grpId="0" animBg="1"/>
      <p:bldP spid="59" grpId="0" animBg="1"/>
      <p:bldP spid="60" grpId="0" animBg="1"/>
      <p:bldP spid="61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解决方案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8545" y="267886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SOLUTION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 flipV="1">
            <a:off x="670209" y="4144387"/>
            <a:ext cx="1356197" cy="975617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组合 136"/>
          <p:cNvGrpSpPr/>
          <p:nvPr/>
        </p:nvGrpSpPr>
        <p:grpSpPr>
          <a:xfrm>
            <a:off x="1630362" y="3712910"/>
            <a:ext cx="827056" cy="827056"/>
            <a:chOff x="1566862" y="4055810"/>
            <a:chExt cx="827056" cy="827056"/>
          </a:xfrm>
        </p:grpSpPr>
        <p:grpSp>
          <p:nvGrpSpPr>
            <p:cNvPr id="138" name="组合 137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40" name="同心圆 1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1673186" y="4307380"/>
              <a:ext cx="6431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ITC Avant Garde Pro Md" pitchFamily="50" charset="0"/>
                  <a:ea typeface="Gulim" pitchFamily="34" charset="-127"/>
                </a:rPr>
                <a:t>STE1</a:t>
              </a:r>
              <a:endParaRPr lang="zh-CN" altLang="en-US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143" name="组合 142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45" name="同心圆 1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2906579" y="3395981"/>
              <a:ext cx="7954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ITC Avant Garde Pro Md" pitchFamily="50" charset="0"/>
                  <a:ea typeface="Gulim" pitchFamily="34" charset="-127"/>
                </a:rPr>
                <a:t>STE2</a:t>
              </a:r>
              <a:endParaRPr lang="zh-CN" altLang="en-US" sz="24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4528048" y="3168281"/>
            <a:ext cx="1303621" cy="1303621"/>
            <a:chOff x="4464548" y="3511181"/>
            <a:chExt cx="1303621" cy="1303621"/>
          </a:xfrm>
        </p:grpSpPr>
        <p:grpSp>
          <p:nvGrpSpPr>
            <p:cNvPr id="148" name="组合 147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50" name="同心圆 1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>
              <a:off x="4650687" y="3884366"/>
              <a:ext cx="99738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ITC Avant Garde Pro Md" pitchFamily="50" charset="0"/>
                  <a:ea typeface="Gulim" pitchFamily="34" charset="-127"/>
                </a:rPr>
                <a:t>STE3</a:t>
              </a:r>
              <a:endParaRPr lang="zh-CN" altLang="en-US" sz="32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138622" y="1589996"/>
            <a:ext cx="1688526" cy="1688526"/>
            <a:chOff x="6075122" y="1932896"/>
            <a:chExt cx="1688526" cy="1688526"/>
          </a:xfrm>
        </p:grpSpPr>
        <p:grpSp>
          <p:nvGrpSpPr>
            <p:cNvPr id="153" name="组合 152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55" name="同心圆 15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6365722" y="2412384"/>
              <a:ext cx="12009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ITC Avant Garde Pro Md" pitchFamily="50" charset="0"/>
                  <a:ea typeface="Gulim" pitchFamily="34" charset="-127"/>
                </a:rPr>
                <a:t>STE4</a:t>
              </a:r>
              <a:endParaRPr lang="zh-CN" altLang="en-US" sz="40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13786" y="401052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4612" y="325583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29781" y="272746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54287" y="350357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4060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3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171" grpId="0"/>
      <p:bldP spid="34" grpId="0"/>
      <p:bldP spid="35" grpId="0"/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方案评估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58284" y="267886"/>
            <a:ext cx="223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PROJECT EVALUATION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95368" y="3811490"/>
            <a:ext cx="1721136" cy="548848"/>
            <a:chOff x="695368" y="3811490"/>
            <a:chExt cx="1721136" cy="548848"/>
          </a:xfrm>
        </p:grpSpPr>
        <p:grpSp>
          <p:nvGrpSpPr>
            <p:cNvPr id="34" name="组合 33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圆角矩形 3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173927" y="3285519"/>
            <a:ext cx="1721136" cy="548848"/>
            <a:chOff x="2173927" y="3285519"/>
            <a:chExt cx="1721136" cy="5488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圆角矩形 4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椭圆 39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85227" y="2759547"/>
            <a:ext cx="1721136" cy="548848"/>
            <a:chOff x="3685227" y="2759547"/>
            <a:chExt cx="1721136" cy="548848"/>
          </a:xfrm>
        </p:grpSpPr>
        <p:grpSp>
          <p:nvGrpSpPr>
            <p:cNvPr id="44" name="组合 43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圆角矩形 4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椭圆 44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204626" y="2233575"/>
            <a:ext cx="1721136" cy="548848"/>
            <a:chOff x="5204626" y="2233575"/>
            <a:chExt cx="1721136" cy="548848"/>
          </a:xfrm>
        </p:grpSpPr>
        <p:grpSp>
          <p:nvGrpSpPr>
            <p:cNvPr id="49" name="组合 48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圆角矩形 5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椭圆 49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723643" y="1707603"/>
            <a:ext cx="1721136" cy="548848"/>
            <a:chOff x="6723643" y="1707603"/>
            <a:chExt cx="1721136" cy="548848"/>
          </a:xfrm>
        </p:grpSpPr>
        <p:grpSp>
          <p:nvGrpSpPr>
            <p:cNvPr id="54" name="组合 53"/>
            <p:cNvGrpSpPr/>
            <p:nvPr/>
          </p:nvGrpSpPr>
          <p:grpSpPr>
            <a:xfrm>
              <a:off x="6723643" y="1707603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圆角矩形 5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椭圆 54"/>
            <p:cNvSpPr/>
            <p:nvPr/>
          </p:nvSpPr>
          <p:spPr>
            <a:xfrm>
              <a:off x="6904288" y="1842295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090354" y="3943670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添加标题一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16060" y="3390665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添加标题二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94012" y="2890094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添加标题三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62560" y="2355632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添加标题四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02888" y="1827822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添加标题五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69337" y="1645497"/>
            <a:ext cx="435531" cy="4355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椭圆 65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1397585" y="203803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183751" y="456335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316009" y="38972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椭圆 76"/>
          <p:cNvSpPr/>
          <p:nvPr/>
        </p:nvSpPr>
        <p:spPr>
          <a:xfrm>
            <a:off x="1572773" y="17141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967479" y="238752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" name="同心圆 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椭圆 81"/>
          <p:cNvSpPr/>
          <p:nvPr/>
        </p:nvSpPr>
        <p:spPr>
          <a:xfrm>
            <a:off x="6629511" y="45083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771568" y="277149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2318171" y="21217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椭圆 86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773641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 p14:presetBounceEnd="4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58" grpId="0"/>
          <p:bldP spid="59" grpId="0"/>
          <p:bldP spid="60" grpId="0"/>
          <p:bldP spid="61" grpId="0"/>
          <p:bldP spid="62" grpId="0"/>
          <p:bldP spid="66" grpId="0" animBg="1"/>
          <p:bldP spid="67" grpId="0" animBg="1"/>
          <p:bldP spid="77" grpId="0" animBg="1"/>
          <p:bldP spid="78" grpId="0" animBg="1"/>
          <p:bldP spid="82" grpId="0" animBg="1"/>
          <p:bldP spid="83" grpId="0" animBg="1"/>
          <p:bldP spid="87" grpId="0" animBg="1"/>
          <p:bldP spid="8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58" grpId="0"/>
          <p:bldP spid="59" grpId="0"/>
          <p:bldP spid="60" grpId="0"/>
          <p:bldP spid="61" grpId="0"/>
          <p:bldP spid="62" grpId="0"/>
          <p:bldP spid="66" grpId="0" animBg="1"/>
          <p:bldP spid="67" grpId="0" animBg="1"/>
          <p:bldP spid="77" grpId="0" animBg="1"/>
          <p:bldP spid="78" grpId="0" animBg="1"/>
          <p:bldP spid="82" grpId="0" animBg="1"/>
          <p:bldP spid="83" grpId="0" animBg="1"/>
          <p:bldP spid="87" grpId="0" animBg="1"/>
          <p:bldP spid="88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补救措施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3836" y="267886"/>
            <a:ext cx="2185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REMEDIAL MEASURES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6709236" y="1894300"/>
            <a:ext cx="1200324" cy="1200324"/>
            <a:chOff x="6709236" y="1850758"/>
            <a:chExt cx="1200324" cy="1200324"/>
          </a:xfrm>
        </p:grpSpPr>
        <p:grpSp>
          <p:nvGrpSpPr>
            <p:cNvPr id="89" name="组合 8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1" name="同心圆 9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6947760" y="2297031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措施四</a:t>
              </a:r>
              <a:endPara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225509" y="1879832"/>
            <a:ext cx="1200324" cy="1200324"/>
            <a:chOff x="1225509" y="1836290"/>
            <a:chExt cx="1200324" cy="1200324"/>
          </a:xfrm>
        </p:grpSpPr>
        <p:grpSp>
          <p:nvGrpSpPr>
            <p:cNvPr id="95" name="组合 94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7" name="同心圆 9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464033" y="2282563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措施四</a:t>
              </a:r>
              <a:endPara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234214" y="2096862"/>
            <a:ext cx="1668414" cy="1668414"/>
            <a:chOff x="5234214" y="2053320"/>
            <a:chExt cx="1668414" cy="1668414"/>
          </a:xfrm>
        </p:grpSpPr>
        <p:grpSp>
          <p:nvGrpSpPr>
            <p:cNvPr id="100" name="组合 99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2" name="同心圆 10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5591368" y="2687472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措施三</a:t>
              </a:r>
              <a:endPara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198327" y="2090113"/>
            <a:ext cx="1668414" cy="1668414"/>
            <a:chOff x="2198327" y="2046571"/>
            <a:chExt cx="1668414" cy="166841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7" name="同心圆 10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2555481" y="268072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措施二</a:t>
              </a:r>
              <a:endPara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481448" y="2381591"/>
            <a:ext cx="2181104" cy="2181104"/>
            <a:chOff x="3481448" y="2338049"/>
            <a:chExt cx="2181104" cy="2181104"/>
          </a:xfrm>
        </p:grpSpPr>
        <p:grpSp>
          <p:nvGrpSpPr>
            <p:cNvPr id="110" name="组合 109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3941057" y="31669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措施一</a:t>
              </a:r>
              <a:endParaRPr lang="zh-CN" altLang="en-US" sz="28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619677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14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总结陈述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1718" y="267886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SUMMARY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770522" y="202356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椭圆 36"/>
          <p:cNvSpPr/>
          <p:nvPr/>
        </p:nvSpPr>
        <p:spPr>
          <a:xfrm>
            <a:off x="900880" y="184535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3778083" y="4253049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287522" y="164401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840360" y="219115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1894270" y="2805088"/>
            <a:ext cx="16610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Earth" pitchFamily="34" charset="0"/>
                <a:ea typeface="造字工房俊雅锐宋体验版常规体" pitchFamily="50" charset="-122"/>
              </a:rPr>
              <a:t>THANKS</a:t>
            </a:r>
            <a:endParaRPr lang="zh-CN" altLang="en-US" dirty="0">
              <a:solidFill>
                <a:srgbClr val="C00000"/>
              </a:solidFill>
              <a:latin typeface="Earth" pitchFamily="34" charset="0"/>
              <a:ea typeface="造字工房俊雅锐宋体验版常规体" pitchFamily="50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988603" y="4064741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2853355" y="415630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50252" y="447227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椭圆 52"/>
          <p:cNvSpPr/>
          <p:nvPr/>
        </p:nvSpPr>
        <p:spPr>
          <a:xfrm>
            <a:off x="4437991" y="437833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681906" y="2886405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椭圆 56"/>
          <p:cNvSpPr/>
          <p:nvPr/>
        </p:nvSpPr>
        <p:spPr>
          <a:xfrm>
            <a:off x="4175759" y="3266216"/>
            <a:ext cx="401213" cy="40121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2517608" y="175700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5316343" y="3049989"/>
            <a:ext cx="3057247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2D2A19"/>
                </a:solidFill>
                <a:latin typeface="方正兰亭细黑_GBK" pitchFamily="2" charset="-122"/>
                <a:ea typeface="方正兰亭细黑_GBK" pitchFamily="2" charset="-122"/>
              </a:rPr>
              <a:t>大学时光即将结束，在此，我要</a:t>
            </a:r>
            <a:endParaRPr lang="en-US" altLang="zh-CN" sz="1600" dirty="0" smtClean="0">
              <a:solidFill>
                <a:srgbClr val="2D2A19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600" dirty="0" smtClean="0">
                <a:solidFill>
                  <a:srgbClr val="2D2A19"/>
                </a:solidFill>
                <a:latin typeface="方正兰亭细黑_GBK" pitchFamily="2" charset="-122"/>
                <a:ea typeface="方正兰亭细黑_GBK" pitchFamily="2" charset="-122"/>
              </a:rPr>
              <a:t>感谢各位老师的教导，和同学们</a:t>
            </a:r>
            <a:endParaRPr lang="en-US" altLang="zh-CN" sz="1600" dirty="0" smtClean="0">
              <a:solidFill>
                <a:srgbClr val="2D2A19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600" dirty="0" smtClean="0">
                <a:solidFill>
                  <a:srgbClr val="2D2A19"/>
                </a:solidFill>
                <a:latin typeface="方正兰亭细黑_GBK" pitchFamily="2" charset="-122"/>
                <a:ea typeface="方正兰亭细黑_GBK" pitchFamily="2" charset="-122"/>
              </a:rPr>
              <a:t>的陪伴，本文能顺利能顺利完成</a:t>
            </a:r>
            <a:endParaRPr lang="en-US" altLang="zh-CN" sz="1600" dirty="0" smtClean="0">
              <a:solidFill>
                <a:srgbClr val="2D2A19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600" dirty="0" smtClean="0">
                <a:solidFill>
                  <a:srgbClr val="2D2A19"/>
                </a:solidFill>
                <a:latin typeface="方正兰亭细黑_GBK" pitchFamily="2" charset="-122"/>
                <a:ea typeface="方正兰亭细黑_GBK" pitchFamily="2" charset="-122"/>
              </a:rPr>
              <a:t>，感谢杨镇宁导师的指导！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69760" y="4195759"/>
            <a:ext cx="326243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谢谢各位老师的收看！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953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-3.82716E-6 L 0.44531 -0.58487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2925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8.64198E-7 L 0.31701 -0.56759 " pathEditMode="relative" rAng="0" ptsTypes="AA">
                                      <p:cBhvr>
                                        <p:cTn id="74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2839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92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101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110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119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4.5679E-6 L 0.45434 0.4966 " pathEditMode="relative" rAng="0" ptsTypes="AA">
                                      <p:cBhvr>
                                        <p:cTn id="128" dur="1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2481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1.7284E-6 L 0.19358 -0.5429 " pathEditMode="relative" rAng="0" ptsTypes="AA">
                                      <p:cBhvr>
                                        <p:cTn id="137" dur="1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5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250"/>
                            </p:stCondLst>
                            <p:childTnLst>
                              <p:par>
                                <p:cTn id="1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3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7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25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171" grpId="0"/>
      <p:bldP spid="37" grpId="0" animBg="1"/>
      <p:bldP spid="37" grpId="1" animBg="1"/>
      <p:bldP spid="37" grpId="2" animBg="1"/>
      <p:bldP spid="44" grpId="0" animBg="1"/>
      <p:bldP spid="44" grpId="1" animBg="1"/>
      <p:bldP spid="44" grpId="2" animBg="1"/>
      <p:bldP spid="45" grpId="0"/>
      <p:bldP spid="45" grpId="1"/>
      <p:bldP spid="46" grpId="0" animBg="1"/>
      <p:bldP spid="46" grpId="1" animBg="1"/>
      <p:bldP spid="46" grpId="2" animBg="1"/>
      <p:bldP spid="53" grpId="0" animBg="1"/>
      <p:bldP spid="53" grpId="1" animBg="1"/>
      <p:bldP spid="53" grpId="2" animBg="1"/>
      <p:bldP spid="57" grpId="0" animBg="1"/>
      <p:bldP spid="57" grpId="1" animBg="1"/>
      <p:bldP spid="57" grpId="2" animBg="1"/>
      <p:bldP spid="60" grpId="0" animBg="1"/>
      <p:bldP spid="60" grpId="1" animBg="1"/>
      <p:bldP spid="60" grpId="2" animBg="1"/>
      <p:bldP spid="61" grpId="0"/>
      <p:bldP spid="62" grpId="0"/>
      <p:bldP spid="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3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17460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课题背景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8283" y="21926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研究意义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28283" y="26392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研究综述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8283" y="30572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理论基础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2248" y="1793299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BACKGROUND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2248" y="2241067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SIGNIFICANCE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12248" y="2688835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REVIEW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2248" y="3136604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THEORETICAL BASIS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8785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773553"/>
            <a:ext cx="0" cy="15868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34395" y="17735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34395" y="221091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034395" y="264827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4034395" y="308564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444" y="3627111"/>
            <a:ext cx="6370872" cy="1158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9125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8" grpId="0" animBg="1"/>
      <p:bldP spid="59" grpId="0" animBg="1"/>
      <p:bldP spid="60" grpId="0" animBg="1"/>
      <p:bldP spid="61" grpId="0" animBg="1"/>
      <p:bldP spid="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5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课题背景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8080" y="267886"/>
            <a:ext cx="1935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BACKGROUND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0PPT素材\9918632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84" y="3529047"/>
            <a:ext cx="1898901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0PPT素材\ce4FaCfURkdJ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77" y="2269047"/>
            <a:ext cx="1627119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0PPT素材\5104bce8a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3" y="1009047"/>
            <a:ext cx="1920000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6666244" y="3655158"/>
            <a:ext cx="1773818" cy="914863"/>
            <a:chOff x="6854925" y="3607126"/>
            <a:chExt cx="3260213" cy="914863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6854925" y="3607126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6854925" y="3912080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6854925" y="4217034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6854925" y="4521989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596175" y="3694201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添加文字内容，内容详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96175" y="4009598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尽简要，足够表达出标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96175" y="430917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题所展示的内容。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4602109" y="2358208"/>
            <a:ext cx="1773818" cy="914863"/>
            <a:chOff x="6854925" y="3607126"/>
            <a:chExt cx="3260213" cy="914863"/>
          </a:xfrm>
        </p:grpSpPr>
        <p:cxnSp>
          <p:nvCxnSpPr>
            <p:cNvPr id="72" name="直接连接符 71"/>
            <p:cNvCxnSpPr/>
            <p:nvPr/>
          </p:nvCxnSpPr>
          <p:spPr>
            <a:xfrm flipH="1">
              <a:off x="6854925" y="3607126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6854925" y="3912080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6854925" y="4217034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6854925" y="4521989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4532040" y="2397251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添加文字内容，内容详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32040" y="2712648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尽简要，足够表达出标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32040" y="301222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题所展示的内容。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2839350" y="1140756"/>
            <a:ext cx="1773818" cy="914863"/>
            <a:chOff x="6854925" y="3607126"/>
            <a:chExt cx="3260213" cy="914863"/>
          </a:xfrm>
        </p:grpSpPr>
        <p:cxnSp>
          <p:nvCxnSpPr>
            <p:cNvPr id="80" name="直接连接符 79"/>
            <p:cNvCxnSpPr/>
            <p:nvPr/>
          </p:nvCxnSpPr>
          <p:spPr>
            <a:xfrm flipH="1">
              <a:off x="6854925" y="3607126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6854925" y="3912080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6854925" y="4217034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6854925" y="4521989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2769281" y="1179799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添加文字内容，内容详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69281" y="1495196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尽简要，足够表达出标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69281" y="1794772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题所展示的内容。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091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8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8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8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6" grpId="0"/>
      <p:bldP spid="69" grpId="0"/>
      <p:bldP spid="70" grpId="0"/>
      <p:bldP spid="76" grpId="0"/>
      <p:bldP spid="77" grpId="0"/>
      <p:bldP spid="78" grpId="0"/>
      <p:bldP spid="84" grpId="0"/>
      <p:bldP spid="85" grpId="0"/>
      <p:bldP spid="86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研究意义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40522" y="267886"/>
            <a:ext cx="189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SIGNIFICANCE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5070429" y="1446424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40" name="椭圆 39"/>
          <p:cNvSpPr/>
          <p:nvPr/>
        </p:nvSpPr>
        <p:spPr>
          <a:xfrm>
            <a:off x="5418885" y="1967819"/>
            <a:ext cx="699328" cy="69932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348969" y="2670322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4577444" y="3227443"/>
            <a:ext cx="986506" cy="98650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216951" y="3010755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2481944" y="1534398"/>
            <a:ext cx="1603512" cy="160351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6870905" y="149293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71771" y="158527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一点内容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74237" y="2179523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13580" y="227185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第二点内容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49647" y="29003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69527" y="299264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第三点内容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08427" y="367862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32624" y="376460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第四点内容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34871" y="3654726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1530" y="374705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第五点内容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66478" y="210788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容。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0390" y="217773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第六点内容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 flipV="1">
            <a:off x="6838174" y="1543744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7428108" y="2959159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7277561" y="223932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6783027" y="3723080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1788744" y="3721659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1345873" y="2159183"/>
            <a:ext cx="0" cy="3547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639852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2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9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0" grpId="0" animBg="1"/>
          <p:bldP spid="44" grpId="0" animBg="1"/>
          <p:bldP spid="48" grpId="0" animBg="1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9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0" grpId="0" animBg="1"/>
          <p:bldP spid="44" grpId="0" animBg="1"/>
          <p:bldP spid="48" grpId="0" animBg="1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6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研究综述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117" y="267886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REVIEW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/>
          <p:nvPr/>
        </p:nvGrpSpPr>
        <p:grpSpPr>
          <a:xfrm>
            <a:off x="1409155" y="1152718"/>
            <a:ext cx="2517980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577489" y="125956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添加标题内容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79701" y="1263303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TITLE</a:t>
            </a:r>
          </a:p>
        </p:txBody>
      </p:sp>
      <p:cxnSp>
        <p:nvCxnSpPr>
          <p:cNvPr id="82" name="直接连接符 81"/>
          <p:cNvCxnSpPr/>
          <p:nvPr/>
        </p:nvCxnSpPr>
        <p:spPr>
          <a:xfrm flipV="1">
            <a:off x="2678808" y="1299959"/>
            <a:ext cx="0" cy="1773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563201" y="1738312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清晰。添加文字内容，内容详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尽简要清晰。添加文字内容，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5106777" y="1152718"/>
            <a:ext cx="2517980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275111" y="125956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添加标题内容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77323" y="1263303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TITLE</a:t>
            </a:r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6376430" y="1299959"/>
            <a:ext cx="0" cy="1773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260823" y="1738312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清晰。添加文字内容，内容详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尽简要清晰。添加文字内容，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409155" y="3185910"/>
            <a:ext cx="2517980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577489" y="329276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添加标题内容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679701" y="3296495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TITLE</a:t>
            </a:r>
          </a:p>
        </p:txBody>
      </p:sp>
      <p:cxnSp>
        <p:nvCxnSpPr>
          <p:cNvPr id="98" name="直接连接符 97"/>
          <p:cNvCxnSpPr/>
          <p:nvPr/>
        </p:nvCxnSpPr>
        <p:spPr>
          <a:xfrm flipV="1">
            <a:off x="2678808" y="3333151"/>
            <a:ext cx="0" cy="1773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563201" y="3771504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清晰。添加文字内容，内容详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尽简要清晰。添加文字内容，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5106777" y="3185910"/>
            <a:ext cx="2517980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8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5275111" y="329276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添加标题内容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77323" y="3296495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TITLE</a:t>
            </a:r>
          </a:p>
        </p:txBody>
      </p:sp>
      <p:cxnSp>
        <p:nvCxnSpPr>
          <p:cNvPr id="106" name="直接连接符 105"/>
          <p:cNvCxnSpPr/>
          <p:nvPr/>
        </p:nvCxnSpPr>
        <p:spPr>
          <a:xfrm flipV="1">
            <a:off x="6376430" y="3333151"/>
            <a:ext cx="0" cy="1773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260823" y="3771504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清晰。添加文字内容，内容详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尽简要清晰。添加文字内容，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811101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4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5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8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1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2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9" grpId="0"/>
          <p:bldP spid="81" grpId="0"/>
          <p:bldP spid="83" grpId="0"/>
          <p:bldP spid="87" grpId="0"/>
          <p:bldP spid="88" grpId="0"/>
          <p:bldP spid="90" grpId="0"/>
          <p:bldP spid="96" grpId="0"/>
          <p:bldP spid="97" grpId="0"/>
          <p:bldP spid="99" grpId="0"/>
          <p:bldP spid="104" grpId="0"/>
          <p:bldP spid="105" grpId="0"/>
          <p:bldP spid="107" grpId="0"/>
          <p:bldP spid="1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4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5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8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1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2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9" grpId="0"/>
          <p:bldP spid="81" grpId="0"/>
          <p:bldP spid="83" grpId="0"/>
          <p:bldP spid="87" grpId="0"/>
          <p:bldP spid="88" grpId="0"/>
          <p:bldP spid="90" grpId="0"/>
          <p:bldP spid="96" grpId="0"/>
          <p:bldP spid="97" grpId="0"/>
          <p:bldP spid="99" grpId="0"/>
          <p:bldP spid="104" grpId="0"/>
          <p:bldP spid="105" grpId="0"/>
          <p:bldP spid="107" grpId="0"/>
          <p:bldP spid="11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理论基础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THEORETICAL BASIS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70018" y="2007682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1542" y="267796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76731" y="305932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16303" y="333460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90847" y="273581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73636" y="212716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49782" y="171977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09570" y="14292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07247" y="179746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08285" y="20518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24408" y="228386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55887" y="253309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78112" y="278751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73048" y="301949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404" y="3942940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900238" y="1837587"/>
            <a:ext cx="584200" cy="584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470093" y="2011678"/>
            <a:ext cx="525577" cy="5255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2189163" y="2476496"/>
            <a:ext cx="518643" cy="5186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40" name="椭圆 39"/>
          <p:cNvSpPr>
            <a:spLocks noChangeAspect="1"/>
          </p:cNvSpPr>
          <p:nvPr/>
        </p:nvSpPr>
        <p:spPr>
          <a:xfrm>
            <a:off x="2721515" y="2834126"/>
            <a:ext cx="468000" cy="46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5499438" y="1687097"/>
            <a:ext cx="396000" cy="39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3772243" y="2866287"/>
            <a:ext cx="342000" cy="34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781938" y="2035317"/>
            <a:ext cx="277200" cy="27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389543" y="2500234"/>
            <a:ext cx="216000" cy="21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6742189" y="2554436"/>
            <a:ext cx="583583" cy="58358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5987876" y="1688018"/>
            <a:ext cx="484598" cy="4845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3281017" y="2924185"/>
            <a:ext cx="399491" cy="399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084782" y="1834061"/>
            <a:ext cx="339856" cy="3398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4115409" y="2680345"/>
            <a:ext cx="274133" cy="274133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0" name="同心圆 1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577361" y="2286548"/>
            <a:ext cx="226575" cy="226575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3" name="同心圆 1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464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97531E-6 L 0.55781 1.97531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457E-6 L -0.56719 0.00278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1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-8.64198E-7 L 0.225 0.76111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80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8.64198E-7 L -0.25 -0.67778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388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-2.09877E-6 L -0.00937 0.58056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901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7778E-6 3.82716E-6 L 0.00157 -0.53056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654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44444E-6 2.59259E-6 L -0.29844 0.54166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2706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7778E-7 1.97531E-6 L 0.32656 -0.51111 " pathEditMode="relative" rAng="0" ptsTypes="AA">
                                      <p:cBhvr>
                                        <p:cTn id="92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2555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11022E-16 1.35802E-6 L 0.1125 0.80278 " pathEditMode="relative" rAng="0" ptsTypes="AA">
                                      <p:cBhvr>
                                        <p:cTn id="101" dur="1000" spd="-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4012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77778E-7 3.7037E-6 L -0.125 -0.68889 " pathEditMode="relative" rAng="0" ptsTypes="AA">
                                      <p:cBhvr>
                                        <p:cTn id="115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3444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1.23457E-7 L 0.4875 0.71111 " pathEditMode="relative" rAng="0" ptsTypes="AA">
                                      <p:cBhvr>
                                        <p:cTn id="119" dur="100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3555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4.69136E-6 L -0.51406 -0.62778 " pathEditMode="relative" rAng="0" ptsTypes="AA">
                                      <p:cBhvr>
                                        <p:cTn id="128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-3138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05556E-6 2.46914E-6 L 0.59531 -0.52222 " pathEditMode="relative" rAng="0" ptsTypes="AA">
                                      <p:cBhvr>
                                        <p:cTn id="142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2611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8.33333E-7 4.93827E-6 L -0.69375 0.72777 " pathEditMode="relative" rAng="0" ptsTypes="AA">
                                      <p:cBhvr>
                                        <p:cTn id="151" dur="10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900"/>
                            </p:stCondLst>
                            <p:childTnLst>
                              <p:par>
                                <p:cTn id="1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400"/>
                            </p:stCondLst>
                            <p:childTnLst>
                              <p:par>
                                <p:cTn id="2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9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135" grpId="0"/>
      <p:bldP spid="36" grpId="0" animBg="1"/>
      <p:bldP spid="36" grpId="1" animBg="1"/>
      <p:bldP spid="36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21032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课题现状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8283" y="25498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发展情况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2248" y="2150499"/>
            <a:ext cx="157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PRESENT SITUATION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2248" y="2598267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DEVELOPMENT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73569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873569"/>
            <a:ext cx="0" cy="13011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34395" y="21307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34395" y="256811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006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  <p:bldP spid="58" grpId="0" animBg="1"/>
      <p:bldP spid="59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课题现状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204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PRESENT SITUATION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55100" y="976391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87681" y="1833259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39737" y="2733874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9966" y="3737055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80085" y="1623423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77339" y="3382395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23198" y="4389763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6191" y="2486105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815199" y="1048961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1728354" y="1952437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椭圆 75"/>
          <p:cNvSpPr/>
          <p:nvPr/>
        </p:nvSpPr>
        <p:spPr>
          <a:xfrm>
            <a:off x="2607513" y="2842044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32098" y="3745521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135445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7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 animBg="1"/>
          <p:bldP spid="76" grpId="0" animBg="1"/>
          <p:bldP spid="8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 animBg="1"/>
          <p:bldP spid="76" grpId="0" animBg="1"/>
          <p:bldP spid="80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2153</Words>
  <Application>Microsoft Office PowerPoint</Application>
  <PresentationFormat>全屏显示(16:9)</PresentationFormat>
  <Paragraphs>418</Paragraphs>
  <Slides>30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宋体</vt:lpstr>
      <vt:lpstr>方正兰亭细黑_GBK_M</vt:lpstr>
      <vt:lpstr>造字工房劲黑（非商用）常规体</vt:lpstr>
      <vt:lpstr>Earth</vt:lpstr>
      <vt:lpstr>Arial</vt:lpstr>
      <vt:lpstr>Kozuka Gothic Pro R</vt:lpstr>
      <vt:lpstr>Calibri</vt:lpstr>
      <vt:lpstr>ITC Avant Garde Pro Md</vt:lpstr>
      <vt:lpstr>造字工房俊雅锐宋体验版常规体</vt:lpstr>
      <vt:lpstr>Watford DB</vt:lpstr>
      <vt:lpstr>方正兰亭细黑_GBK</vt:lpstr>
      <vt:lpstr>Calibri Light</vt:lpstr>
      <vt:lpstr>张海山锐线体简</vt:lpstr>
      <vt:lpstr>Gulim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www.microsoft.com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40</cp:revision>
  <dcterms:created xsi:type="dcterms:W3CDTF">2015-01-23T04:02:45Z</dcterms:created>
  <dcterms:modified xsi:type="dcterms:W3CDTF">2016-11-06T09:22:21Z</dcterms:modified>
  <cp:category>锐旗设计；https://9ppt.taobao.com</cp:category>
</cp:coreProperties>
</file>